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EDIJSKE KOMUNIKACIJE"/>
          <p:cNvSpPr txBox="1"/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MEDIJSKE KOMUNIKACIJE</a:t>
            </a:r>
          </a:p>
        </p:txBody>
      </p:sp>
      <p:sp>
        <p:nvSpPr>
          <p:cNvPr id="21" name="Predavači: mr Milenko Đurić,…"/>
          <p:cNvSpPr txBox="1"/>
          <p:nvPr>
            <p:ph type="body" sz="half" idx="4294967295"/>
          </p:nvPr>
        </p:nvSpPr>
        <p:spPr>
          <a:xfrm>
            <a:off x="381000" y="4648200"/>
            <a:ext cx="7391400" cy="1752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</a:p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Predavači: mr Milenko Đurić,</a:t>
            </a: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Vladimir Pavković, MSc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SNOVNI KVANTITATIVNI POKAZATELJI POKAZATELJI O MEDIJIMA"/>
          <p:cNvSpPr txBox="1"/>
          <p:nvPr>
            <p:ph type="title" idx="4294967295"/>
          </p:nvPr>
        </p:nvSpPr>
        <p:spPr>
          <a:xfrm>
            <a:off x="457200" y="274637"/>
            <a:ext cx="8229600" cy="15541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41247">
              <a:defRPr sz="4048">
                <a:solidFill>
                  <a:srgbClr val="FF0000"/>
                </a:solidFill>
              </a:defRPr>
            </a:lvl1pPr>
          </a:lstStyle>
          <a:p>
            <a:pPr/>
            <a:r>
              <a:t>OSNOVNI KVANTITATIVNI POKAZATELJI POKAZATELJI O MEDIJIMA</a:t>
            </a:r>
          </a:p>
        </p:txBody>
      </p:sp>
      <p:sp>
        <p:nvSpPr>
          <p:cNvPr id="24" name="Često se procene efikasnosti plasiranih informacija putem medija (oglašavanje, publicitet, hibridne forme) zasnivaju na subjektivnim procenama.…"/>
          <p:cNvSpPr txBox="1"/>
          <p:nvPr>
            <p:ph type="body" idx="4294967295"/>
          </p:nvPr>
        </p:nvSpPr>
        <p:spPr>
          <a:xfrm>
            <a:off x="457200" y="2057400"/>
            <a:ext cx="8229600" cy="4068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Često se procene efikasnosti plasiranih informacija putem medija (oglašavanje, publicitet, hibridne forme) zasnivaju na subjektivnim procenama.</a:t>
            </a:r>
          </a:p>
          <a:p>
            <a:pPr>
              <a:buChar char="•"/>
            </a:pPr>
            <a:r>
              <a:t>Za ozbiljnu kampanju potrebno je pratiti brojne parametre, kao što su: HUT, PUT; SHARE, REJTING, TIRAŽ, DOMET...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HUT I PU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HUT I PUT</a:t>
            </a:r>
          </a:p>
        </p:txBody>
      </p:sp>
      <p:sp>
        <p:nvSpPr>
          <p:cNvPr id="27" name="Broj domaćinstava ili osoba koje gledaju televiziju.…"/>
          <p:cNvSpPr txBox="1"/>
          <p:nvPr>
            <p:ph type="body" idx="4294967295"/>
          </p:nvPr>
        </p:nvSpPr>
        <p:spPr>
          <a:xfrm>
            <a:off x="457200" y="1600200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Broj domaćinstava ili osoba koje gledaju televiziju.</a:t>
            </a:r>
          </a:p>
          <a:p>
            <a:pPr>
              <a:buChar char="•"/>
              <a:defRPr i="1"/>
            </a:pPr>
            <a:r>
              <a:t>Homes Using TV</a:t>
            </a:r>
            <a:r>
              <a:rPr i="0"/>
              <a:t>.</a:t>
            </a:r>
            <a:endParaRPr i="0"/>
          </a:p>
          <a:p>
            <a:pPr>
              <a:buChar char="•"/>
              <a:defRPr i="1"/>
            </a:pPr>
            <a:r>
              <a:t>People Using TV</a:t>
            </a:r>
            <a:r>
              <a:rPr i="0"/>
              <a:t>.</a:t>
            </a:r>
            <a:endParaRPr i="0"/>
          </a:p>
          <a:p>
            <a:pPr>
              <a:buChar char="•"/>
            </a:pPr>
            <a:r>
              <a:t>Ovi pokazatelji se odnose na procenat domaćinstava ili osoba koje gledaju televiziju u datom periodu u toku dana u odnosu na ukupan broj domaćinstava ili osoba koje poseduju televizijski prijemnik.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HUT I PU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HUT I PUT</a:t>
            </a:r>
          </a:p>
        </p:txBody>
      </p:sp>
      <p:sp>
        <p:nvSpPr>
          <p:cNvPr id="30" name="Osnovni nedostatak ovih pokazatelja je što zanemaruje deo populacije koji u posmatranom trenutku gleda televiziju van kuće (hotelska soba, radno mesto, kafić...)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05180" indent="-305180" defTabSz="813816">
              <a:spcBef>
                <a:spcPts val="600"/>
              </a:spcBef>
              <a:buChar char="•"/>
              <a:defRPr sz="2848"/>
            </a:pPr>
            <a:r>
              <a:t>Osnovni nedostatak ovih pokazatelja je što zanemaruje deo populacije koji u posmatranom trenutku gleda televiziju van kuće (hotelska soba, radno mesto, kafić...).</a:t>
            </a:r>
          </a:p>
          <a:p>
            <a:pPr marL="305180" indent="-305180" defTabSz="813816">
              <a:spcBef>
                <a:spcPts val="600"/>
              </a:spcBef>
              <a:buChar char="•"/>
              <a:defRPr sz="2848"/>
            </a:pPr>
            <a:r>
              <a:t>HUT nivo varira u odnosu na brojne parametre (doba dana, godišnje doba, određeni tržišni segment).</a:t>
            </a:r>
          </a:p>
          <a:p>
            <a:pPr marL="305180" indent="-305180" defTabSz="813816">
              <a:spcBef>
                <a:spcPts val="600"/>
              </a:spcBef>
              <a:buChar char="•"/>
              <a:defRPr sz="2848"/>
            </a:pPr>
            <a:r>
              <a:t>Procenat domaćinstava koji gledaju TV niži je u jutarnjim i prepodnevnim satima kada ljudi idu na posao ili su već na njemu.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HUT I PU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HUT I PUT</a:t>
            </a:r>
          </a:p>
        </p:txBody>
      </p:sp>
      <p:sp>
        <p:nvSpPr>
          <p:cNvPr id="33" name="HUT je znatno viši u večernjim časovima (porodično okupljanje) i progresivno se smanjuje kako veče odmiče (sukcesivni odlazak na spavanje)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8897" indent="-318897" defTabSz="850391">
              <a:buChar char="•"/>
              <a:defRPr sz="2976"/>
            </a:pPr>
            <a:r>
              <a:t>HUT je znatno viši u večernjim časovima (porodično okupljanje) i progresivno se smanjuje kako veče odmiče (sukcesivni odlazak na spavanje).</a:t>
            </a:r>
          </a:p>
          <a:p>
            <a:pPr marL="318897" indent="-318897" defTabSz="850391">
              <a:buChar char="•"/>
              <a:defRPr sz="2976"/>
            </a:pPr>
            <a:r>
              <a:t>HUT se smanjuje kada je vreme lepo (ljudi odlaze iz kuće) i povećava kada je loše (ljudi se povlače u kuće).</a:t>
            </a:r>
          </a:p>
          <a:p>
            <a:pPr marL="318897" indent="-318897" defTabSz="850391">
              <a:buChar char="•"/>
              <a:defRPr sz="2976"/>
            </a:pPr>
            <a:r>
              <a:t>HUT je najniži tokom leta.</a:t>
            </a:r>
          </a:p>
          <a:p>
            <a:pPr marL="318897" indent="-318897" defTabSz="850391">
              <a:buChar char="•"/>
              <a:defRPr sz="2976"/>
            </a:pPr>
            <a:r>
              <a:t>U Srbiji najviše vrednosti ima tokom decembra, januara i februara.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HUT I PU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HUT I PUT</a:t>
            </a:r>
          </a:p>
        </p:txBody>
      </p:sp>
      <p:sp>
        <p:nvSpPr>
          <p:cNvPr id="36" name="Pokazatelj PUT varira u odnosu na demografske karakteristike (pol, starosna dob, zaposlenost i sl.).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buChar char="•"/>
            </a:lvl1pPr>
          </a:lstStyle>
          <a:p>
            <a:pPr/>
            <a:r>
              <a:t>Pokazatelj PUT varira u odnosu na demografske karakteristike (pol, starosna dob, zaposlenost i sl.).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UR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PUR</a:t>
            </a:r>
          </a:p>
        </p:txBody>
      </p:sp>
      <p:sp>
        <p:nvSpPr>
          <p:cNvPr id="39" name="People Using Radio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  <a:defRPr i="1"/>
            </a:pPr>
            <a:r>
              <a:t>People Using Radio</a:t>
            </a:r>
            <a:r>
              <a:rPr i="0"/>
              <a:t>.</a:t>
            </a:r>
            <a:endParaRPr i="0"/>
          </a:p>
          <a:p>
            <a:pPr>
              <a:buChar char="•"/>
            </a:pPr>
            <a:r>
              <a:t>PUR je pokazatelj koji se odnosi na procenat osoba koji slušaju radio u datom periodu u toku dana u odnosu na ukupan broj osoba koje poseduju radio aparat.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R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SHARE</a:t>
            </a:r>
          </a:p>
        </p:txBody>
      </p:sp>
      <p:sp>
        <p:nvSpPr>
          <p:cNvPr id="42" name="Udeo televizijskog programa pokazuje koji procenat domaćinstava, od ukupnog broja domaćinstava koji u datom trenutku gledaju televiziju, prati određeni program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Udeo televizijskog programa pokazuje koji procenat domaćinstava, od ukupnog broja domaćinstava koji u datom trenutku gledaju televiziju, prati određeni program.</a:t>
            </a:r>
          </a:p>
          <a:p>
            <a:pPr>
              <a:buChar char="•"/>
            </a:pPr>
            <a:r>
              <a:t>SHARE= Broj domaćinstava koja gledaju program A / Broj domaćinstava koja gledaju televiziju.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JTING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REJTING</a:t>
            </a:r>
          </a:p>
        </p:txBody>
      </p:sp>
      <p:sp>
        <p:nvSpPr>
          <p:cNvPr id="45" name="Rejting prikazuje procenat domaćinstava ili pojedinaca koji gledaju određeni televizijski program u posmatranom trenutku u odnosu na ukupan broj domaćinstava ili pojedinaca koji imaju televizijski prijemnik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Rejting prikazuje procenat domaćinstava ili pojedinaca koji gledaju određeni televizijski program u posmatranom trenutku u odnosu na ukupan broj domaćinstava ili pojedinaca koji imaju televizijski prijemnik.</a:t>
            </a:r>
          </a:p>
          <a:p>
            <a:pPr>
              <a:buChar char="•"/>
            </a:pPr>
            <a:r>
              <a:t>Rejting=Broj domaćinstava (osoba) koji gledaju program A / Broj domaćinstava (osoba) koji poseduju televizijski prijemnik.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JTING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REJTING</a:t>
            </a:r>
          </a:p>
        </p:txBody>
      </p:sp>
      <p:sp>
        <p:nvSpPr>
          <p:cNvPr id="48" name="Rejting zavisi od: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Rejting zavisi od:</a:t>
            </a:r>
          </a:p>
          <a:p>
            <a:pPr>
              <a:buFont typeface="Calibri"/>
              <a:buChar char="-"/>
            </a:pPr>
            <a:r>
              <a:t>Doba dana (jutro, pre podne, popodne, veče, noć),</a:t>
            </a:r>
          </a:p>
          <a:p>
            <a:pPr>
              <a:buFont typeface="Calibri"/>
              <a:buChar char="-"/>
            </a:pPr>
            <a:r>
              <a:t>Sezone (proleće, leto, jesen, zima),</a:t>
            </a:r>
          </a:p>
          <a:p>
            <a:pPr>
              <a:buFont typeface="Calibri"/>
              <a:buChar char="-"/>
            </a:pPr>
            <a:r>
              <a:t>Konkurencije od strane programa drugih televizijskih stanica (da li se u isto vreme emituje gledana emisija na drugim kanalima),</a:t>
            </a:r>
          </a:p>
          <a:p>
            <a:pPr>
              <a:buFont typeface="Calibri"/>
              <a:buChar char="-"/>
            </a:pPr>
            <a:r>
              <a:t>Programa koji mu prethodi (</a:t>
            </a:r>
            <a:r>
              <a:rPr i="1"/>
              <a:t>lead-in</a:t>
            </a:r>
            <a:r>
              <a:t> efekat),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JTING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REJTING</a:t>
            </a:r>
          </a:p>
        </p:txBody>
      </p:sp>
      <p:sp>
        <p:nvSpPr>
          <p:cNvPr id="51" name="Vrste emisije (dokumentarna, informativna, zabavna, obrazovna, filmska i dr.),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Font typeface="Calibri"/>
              <a:buChar char="-"/>
            </a:pPr>
            <a:r>
              <a:t>Vrste emisije (dokumentarna, informativna, zabavna, obrazovna, filmska i dr.),</a:t>
            </a:r>
          </a:p>
          <a:p>
            <a:pPr>
              <a:buFont typeface="Calibri"/>
              <a:buChar char="-"/>
            </a:pPr>
            <a:r>
              <a:t>Istorije istih ili sličnih emisija na kanalu kome se emituje ili drugim kanalima (da li konkretni tip emisije privlači široku javnost, kakav je u prošlosti bio rejting emisija istog autora).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RAŽ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TIRAŽ</a:t>
            </a:r>
          </a:p>
        </p:txBody>
      </p:sp>
      <p:sp>
        <p:nvSpPr>
          <p:cNvPr id="54" name="Circulation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81177" indent="-281177" defTabSz="749808">
              <a:spcBef>
                <a:spcPts val="600"/>
              </a:spcBef>
              <a:buChar char="•"/>
              <a:defRPr i="1" sz="2624"/>
            </a:pPr>
            <a:r>
              <a:t>Circulation</a:t>
            </a:r>
            <a:r>
              <a:rPr i="0"/>
              <a:t>.</a:t>
            </a:r>
            <a:endParaRPr i="0"/>
          </a:p>
          <a:p>
            <a:pPr marL="281177" indent="-281177" defTabSz="749808">
              <a:spcBef>
                <a:spcPts val="600"/>
              </a:spcBef>
              <a:buChar char="•"/>
              <a:defRPr sz="2624"/>
            </a:pPr>
            <a:r>
              <a:t>Tiraž je broj fizičkih jedinica koje su publikovane i distribuirane čitaocima putem pretplate ili slobodne prodaje.</a:t>
            </a:r>
          </a:p>
          <a:p>
            <a:pPr marL="281177" indent="-281177" defTabSz="749808">
              <a:spcBef>
                <a:spcPts val="600"/>
              </a:spcBef>
              <a:buChar char="•"/>
              <a:defRPr sz="2624"/>
            </a:pPr>
            <a:r>
              <a:t>Tiraž nije pouzdan pokazatelj jer ga određuje izdavač kome je cilj da on bude što veći.</a:t>
            </a:r>
          </a:p>
          <a:p>
            <a:pPr marL="281177" indent="-281177" defTabSz="749808">
              <a:spcBef>
                <a:spcPts val="600"/>
              </a:spcBef>
              <a:buChar char="•"/>
              <a:defRPr sz="2624"/>
            </a:pPr>
            <a:r>
              <a:t>Problem je i u tome što on pokazuje koliko je fizičkih jedinica odštampano i distribirano, ali ne i koliko je prodato.</a:t>
            </a:r>
          </a:p>
          <a:p>
            <a:pPr marL="281177" indent="-281177" defTabSz="749808">
              <a:spcBef>
                <a:spcPts val="600"/>
              </a:spcBef>
              <a:buChar char="•"/>
              <a:defRPr sz="2624"/>
            </a:pPr>
            <a:r>
              <a:t>Bitan parametar je remitenda.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ASS-ALONG READERSHIP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PASS-ALONG READERSHIP</a:t>
            </a:r>
          </a:p>
        </p:txBody>
      </p:sp>
      <p:sp>
        <p:nvSpPr>
          <p:cNvPr id="57" name="I kada se zna tačan broj štampanih i prodatih primeraka ono ne može biti pravi pokazatelj čitanosti tog izdanja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8897" indent="-318897" defTabSz="850391">
              <a:buChar char="•"/>
              <a:defRPr sz="2976"/>
            </a:pPr>
            <a:r>
              <a:t>I kada se zna tačan broj štampanih i prodatih primeraka ono ne može biti pravi pokazatelj čitanosti tog izdanja.</a:t>
            </a:r>
          </a:p>
          <a:p>
            <a:pPr marL="318897" indent="-318897" defTabSz="850391">
              <a:buChar char="•"/>
              <a:defRPr sz="2976"/>
            </a:pPr>
            <a:r>
              <a:t>Jedan primerak novina ili časopisa može čitati više osoba.</a:t>
            </a:r>
          </a:p>
          <a:p>
            <a:pPr marL="318897" indent="-318897" defTabSz="850391">
              <a:buChar char="•"/>
              <a:defRPr sz="2976"/>
            </a:pPr>
            <a:r>
              <a:t>Ukupan auditorijum se može utvrditi kada se tiraž štampanog izdanja pomnoži sa procenjenim brojem čitalaca po izdanju (readers per copy) ili se podaci kupuju od istraživačkih agencija.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DOMET MEDI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DOMET MEDIJA</a:t>
            </a:r>
          </a:p>
        </p:txBody>
      </p:sp>
      <p:sp>
        <p:nvSpPr>
          <p:cNvPr id="60" name="Reach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  <a:defRPr i="1"/>
            </a:pPr>
            <a:r>
              <a:t>Reach.</a:t>
            </a:r>
          </a:p>
          <a:p>
            <a:pPr>
              <a:buChar char="•"/>
            </a:pPr>
            <a:r>
              <a:t>Procenat populacije koji je najmanje jednom izložen određenom programu ili izdanju štampanog medija u posmatranom periodu vremena.</a:t>
            </a:r>
          </a:p>
          <a:p>
            <a:pPr>
              <a:buChar char="•"/>
            </a:pPr>
            <a:r>
              <a:t>U elektronskim medijima to je period od četiri nedelje.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OMET MEDI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DOMET MEDIJA</a:t>
            </a:r>
          </a:p>
        </p:txBody>
      </p:sp>
      <p:sp>
        <p:nvSpPr>
          <p:cNvPr id="63" name="Osnovni problem je što ovaj pokazatelj daje podatak koliki procenat populacije je gledao određeni program, ali ne i koliko njih je videlo oglas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8897" indent="-318897" defTabSz="850391">
              <a:buChar char="•"/>
              <a:defRPr sz="2976"/>
            </a:pPr>
            <a:r>
              <a:t>Osnovni problem je što ovaj pokazatelj daje podatak koliki procenat populacije je gledao određeni program, ali ne i koliko njih je videlo oglas.</a:t>
            </a:r>
          </a:p>
          <a:p>
            <a:pPr marL="318897" indent="-318897" defTabSz="850391">
              <a:buChar char="•"/>
              <a:defRPr sz="2976"/>
            </a:pPr>
            <a:r>
              <a:t>Postoji mogućnost da neko gleda emisiju ali nije video oglas jer je napustio prostoriju tokom reklamnog bloka.</a:t>
            </a:r>
          </a:p>
          <a:p>
            <a:pPr marL="318897" indent="-318897" defTabSz="850391">
              <a:buChar char="•"/>
              <a:defRPr sz="2976"/>
            </a:pPr>
            <a:r>
              <a:t>Isto važi i za štampane medije. Činjenica da je neko pročitao izdanje ne znači i da je video oglas.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RUTO POENI REJTING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BRUTO POENI REJTINGA</a:t>
            </a:r>
          </a:p>
        </p:txBody>
      </p:sp>
      <p:sp>
        <p:nvSpPr>
          <p:cNvPr id="66" name="Gross Rating Points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8897" indent="-318897" defTabSz="850391">
              <a:buChar char="•"/>
              <a:defRPr i="1" sz="2976"/>
            </a:pPr>
            <a:r>
              <a:t>Gross Rating Points.</a:t>
            </a:r>
          </a:p>
          <a:p>
            <a:pPr marL="318897" indent="-318897" defTabSz="850391">
              <a:buChar char="•"/>
              <a:defRPr sz="2976"/>
            </a:pPr>
            <a:r>
              <a:t>GRP predstavlja sumu individualnih rejtinga određenog oglasa u posmatranom vremenskom periodu koji najčešće iznosi četiri nedelje.</a:t>
            </a:r>
          </a:p>
          <a:p>
            <a:pPr marL="318897" indent="-318897" defTabSz="850391">
              <a:buChar char="•"/>
              <a:defRPr sz="2976"/>
            </a:pPr>
            <a:r>
              <a:t>Ukoliko se posmatraju podaci samo za određenu ciljnu grupu ovaj pokazatelj se označava kao TRP (</a:t>
            </a:r>
            <a:r>
              <a:rPr i="1"/>
              <a:t>Target Rating Points</a:t>
            </a:r>
            <a:r>
              <a:t>).</a:t>
            </a:r>
          </a:p>
          <a:p>
            <a:pPr marL="318897" indent="-318897" defTabSz="850391">
              <a:buChar char="•"/>
              <a:defRPr sz="2976"/>
            </a:pPr>
            <a:r>
              <a:t>TRP pokazuje koliki deo ciljne grupe je izložen oglasu i koliko puta.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BRUTO POENI REJTING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BRUTO POENI REJTINGA</a:t>
            </a:r>
          </a:p>
        </p:txBody>
      </p:sp>
      <p:sp>
        <p:nvSpPr>
          <p:cNvPr id="69" name="100 GRP-a znači da je 100% populacije oglas videlo jednom ili 50% dva puta, 25% četiri puta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8897" indent="-318897" defTabSz="850391">
              <a:buChar char="•"/>
              <a:defRPr sz="2976"/>
            </a:pPr>
            <a:r>
              <a:t>100 GRP-a znači da je 100% populacije oglas videlo jednom ili 50% dva puta, 25% četiri puta.</a:t>
            </a:r>
          </a:p>
          <a:p>
            <a:pPr marL="318897" indent="-318897" defTabSz="850391">
              <a:buChar char="•"/>
              <a:defRPr sz="2976"/>
            </a:pPr>
            <a:r>
              <a:t>GRP može da se iskaže i u relaciji reach/frequency. U tom slučaju oznaka 50/4 ukazuje da je iznos GRP-ja 200, pri čemu je domet 50, a prosečna frekvencija 4.</a:t>
            </a:r>
          </a:p>
          <a:p>
            <a:pPr marL="318897" indent="-318897" defTabSz="850391">
              <a:buChar char="•"/>
              <a:defRPr sz="2976"/>
            </a:pPr>
            <a:r>
              <a:t>Reach 1+ - koliki procenat populacije je oglas video najmanje jednom.</a:t>
            </a:r>
          </a:p>
          <a:p>
            <a:pPr marL="318897" indent="-318897" defTabSz="850391">
              <a:buChar char="•"/>
              <a:defRPr sz="2976"/>
            </a:pPr>
            <a:r>
              <a:t>Reach 2+ - najmanje dva puta i sl.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MEDIJSKI AUDITORIJUM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MEDIJSKI AUDITORIJUM</a:t>
            </a:r>
          </a:p>
        </p:txBody>
      </p:sp>
      <p:sp>
        <p:nvSpPr>
          <p:cNvPr id="72" name="Ko konzumira medije (pol, starost, nacionalnost, visina primanja, obrazovanje i sl.);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Ko konzumira medije (pol, starost, nacionalnost, visina primanja, obrazovanje i sl.);</a:t>
            </a:r>
          </a:p>
          <a:p>
            <a:pPr>
              <a:buChar char="•"/>
            </a:pPr>
            <a:r>
              <a:t>Koje su njihove preferencije u odnosu na pojedine vrste medija, konkretne programe ili izdanja;</a:t>
            </a:r>
          </a:p>
          <a:p>
            <a:pPr>
              <a:buChar char="•"/>
            </a:pPr>
            <a:r>
              <a:t>Kako se konzumiraju mediji (aktivno ili pasivno);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MEDIJSKI AUDITORIJUM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MEDIJSKI AUDITORIJUM</a:t>
            </a:r>
          </a:p>
        </p:txBody>
      </p:sp>
      <p:sp>
        <p:nvSpPr>
          <p:cNvPr id="75" name="Zašto se kozumiraju mediji (zabava, informacije, obrazovanje i sl.);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Zašto se kozumiraju mediji (zabava, informacije, obrazovanje i sl.);</a:t>
            </a:r>
          </a:p>
          <a:p>
            <a:pPr>
              <a:buChar char="•"/>
            </a:pPr>
            <a:r>
              <a:t>Koliko se konzumiraju mediji (učestalost gledanja televizije, slušanja radija, čitanja štampe, korišćenja Interneta i dr.);</a:t>
            </a:r>
          </a:p>
          <a:p>
            <a:pPr>
              <a:buChar char="•"/>
            </a:pPr>
            <a:r>
              <a:t>Koliko se konzumiraju mediji u smislu dužine konzumacije.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MEDIJSKI AUDITORIJUM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MEDIJSKI AUDITORIJUM</a:t>
            </a:r>
          </a:p>
        </p:txBody>
      </p:sp>
      <p:sp>
        <p:nvSpPr>
          <p:cNvPr id="78" name="Piplmetri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Piplmetri</a:t>
            </a:r>
          </a:p>
          <a:p>
            <a:pPr>
              <a:buChar char="•"/>
            </a:pPr>
            <a:r>
              <a:t>Metoda upitnika</a:t>
            </a:r>
          </a:p>
          <a:p>
            <a:pPr>
              <a:buChar char="•"/>
            </a:pPr>
            <a:r>
              <a:t>Metoda vođenja dnevnika</a:t>
            </a:r>
          </a:p>
          <a:p>
            <a:pPr>
              <a:buChar char="•"/>
            </a:pPr>
            <a:r>
              <a:t>Metoda opservacije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MEDIJSKI AUDITORIJUM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MEDIJSKI AUDITORIJUM</a:t>
            </a:r>
          </a:p>
        </p:txBody>
      </p:sp>
      <p:sp>
        <p:nvSpPr>
          <p:cNvPr id="81" name="Pojedinac na osnovu samoprocene ne može da utvrdi koliko i na koji način konzumira medije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Pojedinac na osnovu samoprocene ne može da utvrdi koliko i na koji način konzumira medije.</a:t>
            </a:r>
          </a:p>
          <a:p>
            <a:pPr>
              <a:buChar char="•"/>
            </a:pPr>
            <a:r>
              <a:t>Često metoda opservacije pokaže da su parametri znatno veći nego što ih ljudi prijavljuju u upitnicima ili beleže u dnevnicima.</a:t>
            </a:r>
          </a:p>
          <a:p>
            <a:pPr>
              <a:buChar char="•"/>
            </a:pPr>
            <a:r>
              <a:t>Sa druge strane, postoji mogućnost da učesnici u istraživanju metodom opservacije konzumiraju više medija nego uobičajeno.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ILJNE GRUPE MEDI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CILJNE GRUPE MEDIJA</a:t>
            </a:r>
          </a:p>
        </p:txBody>
      </p:sp>
      <p:sp>
        <p:nvSpPr>
          <p:cNvPr id="84" name="Istraživanje „Middletown Media Studies“ pokazuje sledeće podatke: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Istraživanje „Middletown Media Studies“ pokazuje sledeće podatke:</a:t>
            </a:r>
          </a:p>
          <a:p>
            <a:pPr>
              <a:buFont typeface="Calibri"/>
              <a:buChar char="-"/>
            </a:pPr>
            <a:r>
              <a:t>Žene koriste dva puta više fiksni, a čak tri puta više mobilni telefon nego muškarci,</a:t>
            </a:r>
          </a:p>
          <a:p>
            <a:pPr>
              <a:buFont typeface="Calibri"/>
              <a:buChar char="-"/>
            </a:pPr>
            <a:r>
              <a:t>Žene provode tri puta više čitajući časopise nego muškarci,</a:t>
            </a:r>
          </a:p>
          <a:p>
            <a:pPr>
              <a:buFont typeface="Calibri"/>
              <a:buChar char="-"/>
            </a:pPr>
            <a:r>
              <a:t>Muškarci duplo više vremena provode na Internetu,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ILJNE GRUPE MEDI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CILJNE GRUPE MEDIJA</a:t>
            </a:r>
          </a:p>
        </p:txBody>
      </p:sp>
      <p:sp>
        <p:nvSpPr>
          <p:cNvPr id="87" name="Muškarci u proseku 50% više čitaju novine nego žene,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8897" indent="-318897" defTabSz="850391">
              <a:buFont typeface="Calibri"/>
              <a:buChar char="-"/>
              <a:defRPr sz="2976"/>
            </a:pPr>
            <a:r>
              <a:t>Muškarci u proseku 50% više čitaju novine nego žene,</a:t>
            </a:r>
          </a:p>
          <a:p>
            <a:pPr marL="318897" indent="-318897" defTabSz="850391">
              <a:buFont typeface="Calibri"/>
              <a:buChar char="-"/>
              <a:defRPr sz="2976"/>
            </a:pPr>
            <a:r>
              <a:t>Ne postoje značajne razlike u gledanju televizije, slušanju radija i čitanju knjiga,</a:t>
            </a:r>
          </a:p>
          <a:p>
            <a:pPr marL="318897" indent="-318897" defTabSz="850391">
              <a:buFont typeface="Calibri"/>
              <a:buChar char="-"/>
              <a:defRPr sz="2976"/>
            </a:pPr>
            <a:r>
              <a:t>Populacija od 18 do 34 godine tri puta više sluša muziku i tri puta više koristi mobilni telefon od osoba starijih od 35 godina,</a:t>
            </a:r>
          </a:p>
          <a:p>
            <a:pPr marL="318897" indent="-318897" defTabSz="850391">
              <a:buFont typeface="Calibri"/>
              <a:buChar char="-"/>
              <a:defRPr sz="2976"/>
            </a:pPr>
            <a:r>
              <a:t>Mlađa populacija 50% više svog vremena provodi na Internetu,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ILJNE GRUPE MEDI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CILJNE GRUPE MEDIJA</a:t>
            </a:r>
          </a:p>
        </p:txBody>
      </p:sp>
      <p:sp>
        <p:nvSpPr>
          <p:cNvPr id="90" name="Stariji u proseku 38% više gledaju televiziju nego mladi,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8897" indent="-318897" defTabSz="850391">
              <a:buFont typeface="Calibri"/>
              <a:buChar char="-"/>
              <a:defRPr sz="2976"/>
            </a:pPr>
            <a:r>
              <a:t>Stariji u proseku 38% više gledaju televiziju nego mladi,</a:t>
            </a:r>
          </a:p>
          <a:p>
            <a:pPr marL="318897" indent="-318897" defTabSz="850391">
              <a:buFont typeface="Calibri"/>
              <a:buChar char="-"/>
              <a:defRPr sz="2976"/>
            </a:pPr>
            <a:r>
              <a:t>Slušanje radija, čitanje časopisai knjiga ne pokazuju značajna odstupanja u zavisnosti od životnog doba.</a:t>
            </a:r>
          </a:p>
          <a:p>
            <a:pPr marL="318897" indent="-318897" defTabSz="850391">
              <a:buChar char="•"/>
              <a:defRPr sz="2976"/>
            </a:pPr>
            <a:r>
              <a:t>Na osnovu ovih, ali i drugih podataka o preferencijama osoba ka pojedinačnim medijskim vrstama nedvosmisleno se može ustanoviti koji izbor medija može biti efikasan, a koji pogrešan.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ILJNE GRUPE MEDI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CILJNE GRUPE MEDIJA</a:t>
            </a:r>
          </a:p>
        </p:txBody>
      </p:sp>
      <p:sp>
        <p:nvSpPr>
          <p:cNvPr id="93" name="Za definisanje optimalne medijske strategije marketinške komunikacije i odnosa s javnošću, pored ovih, načelnih, karakteristika potrebno je raspolagati i detaljnim informacijama o auditorijumu konkretnih medija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2613" indent="-332613" defTabSz="886968">
              <a:buChar char="•"/>
              <a:defRPr sz="3104"/>
            </a:pPr>
            <a:r>
              <a:t>Za definisanje optimalne medijske strategije marketinške komunikacije i odnosa s javnošću, pored ovih, načelnih, karakteristika potrebno je raspolagati i detaljnim informacijama o auditorijumu konkretnih medija.</a:t>
            </a:r>
          </a:p>
          <a:p>
            <a:pPr marL="332613" indent="-332613" defTabSz="886968">
              <a:buChar char="•"/>
              <a:defRPr sz="3104"/>
            </a:pPr>
            <a:r>
              <a:t>Tu spadaju informacije o geografskim, demografskim, psihografskim i bihejvioralnim karakteristikama čitalaca, slušalaca i gledalaca pojedinih medija.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ARGET GROUP INDEX-TGI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TARGET GROUP INDEX-TGI</a:t>
            </a:r>
          </a:p>
        </p:txBody>
      </p:sp>
      <p:sp>
        <p:nvSpPr>
          <p:cNvPr id="96" name="Indeks ciljne grupe.…"/>
          <p:cNvSpPr txBox="1"/>
          <p:nvPr>
            <p:ph type="body" idx="4294967295"/>
          </p:nvPr>
        </p:nvSpPr>
        <p:spPr>
          <a:xfrm>
            <a:off x="457200" y="1417637"/>
            <a:ext cx="8229600" cy="470852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Indeks ciljne grupe.</a:t>
            </a:r>
          </a:p>
          <a:p>
            <a:pPr>
              <a:buChar char="•"/>
            </a:pPr>
            <a:r>
              <a:t>Pomoću 309 izjava definišu se vrednosti i snage stavova ispitanika.</a:t>
            </a:r>
          </a:p>
          <a:p>
            <a:pPr>
              <a:buChar char="•"/>
            </a:pPr>
            <a:r>
              <a:t>Koristi se 16 kategorija, poput, socijalno-političkih stavova, porodica/prijatelji, motivacija/percepcija, odmori/putovanja...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UTICAJ MEDIJA I INDEKS UKLJUČENOSTI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22959">
              <a:defRPr sz="3959">
                <a:solidFill>
                  <a:srgbClr val="FF0000"/>
                </a:solidFill>
              </a:defRPr>
            </a:lvl1pPr>
          </a:lstStyle>
          <a:p>
            <a:pPr/>
            <a:r>
              <a:t>UTICAJ MEDIJA I INDEKS UKLJUČENOSTI</a:t>
            </a:r>
          </a:p>
        </p:txBody>
      </p:sp>
      <p:sp>
        <p:nvSpPr>
          <p:cNvPr id="99" name="Centralna tema u sociološkim istraživanjima medija je merenje njihovih efekata na konzumente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8897" indent="-318897" defTabSz="850391">
              <a:buChar char="•"/>
              <a:defRPr sz="2976"/>
            </a:pPr>
            <a:r>
              <a:t>Centralna tema u sociološkim istraživanjima medija je merenje njihovih efekata na konzumente.</a:t>
            </a:r>
          </a:p>
          <a:p>
            <a:pPr marL="318897" indent="-318897" defTabSz="850391">
              <a:buChar char="•"/>
              <a:defRPr sz="2976"/>
            </a:pPr>
            <a:r>
              <a:t>Najčešće teme su istraživanje posledica prikazivanja nasilja, moralno neprihvatljivih sadržaja, govora mržnje i sl.</a:t>
            </a:r>
          </a:p>
          <a:p>
            <a:pPr marL="318897" indent="-318897" defTabSz="850391">
              <a:buChar char="•"/>
              <a:defRPr sz="2976"/>
            </a:pPr>
            <a:r>
              <a:t>Ispitanici najčešće projektuju teoriju o uticaju medija na druge, ali za sebe smatraju da su sofisticiraniji i manje podložni ovim uticajima.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NDEKS UKLJUČENOSTI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INDEKS UKLJUČENOSTI</a:t>
            </a:r>
          </a:p>
        </p:txBody>
      </p:sp>
      <p:sp>
        <p:nvSpPr>
          <p:cNvPr id="102" name="Media engagement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  <a:defRPr i="1"/>
            </a:pPr>
            <a:r>
              <a:t>Media engagement.</a:t>
            </a:r>
          </a:p>
          <a:p>
            <a:pPr>
              <a:buChar char="•"/>
            </a:pPr>
            <a:r>
              <a:t>To je sveobuhvatan odnos koji pojedinac uspostavlja sa nekim medijem, uključujući i očekivanja sa kojima pojedinac pristupa konzumiranju medija.</a:t>
            </a:r>
          </a:p>
          <a:p>
            <a:pPr>
              <a:buChar char="•"/>
            </a:pPr>
            <a:r>
              <a:t>Indeks uključenosti se analizira zbog utvrđivanja uticaja pojedinih medija na ciljnu javnost neke organizacije.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ROIZVODNJA MEDIJSKOG SADRŽA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77823">
              <a:defRPr sz="4224">
                <a:solidFill>
                  <a:srgbClr val="FF0000"/>
                </a:solidFill>
              </a:defRPr>
            </a:lvl1pPr>
          </a:lstStyle>
          <a:p>
            <a:pPr/>
            <a:r>
              <a:t>PROIZVODNJA MEDIJSKOG SADRŽAJA</a:t>
            </a:r>
          </a:p>
        </p:txBody>
      </p:sp>
      <p:sp>
        <p:nvSpPr>
          <p:cNvPr id="105" name="Osnovni preduslov uspešnog plasiranja informacija putem medija je poznavanje procesa proizvodnje medijskog sadržaja i osnovnih novinarskih žanrova, odnosno oblika novinarskog izražavanja.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buChar char="•"/>
            </a:lvl1pPr>
          </a:lstStyle>
          <a:p>
            <a:pPr/>
            <a:r>
              <a:t>Osnovni preduslov uspešnog plasiranja informacija putem medija je poznavanje procesa proizvodnje medijskog sadržaja i osnovnih novinarskih žanrova, odnosno oblika novinarskog izražavanja.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OSNOVNI IZVORI U NOVINARSTVU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OSNOVNI IZVORI U NOVINARSTVU</a:t>
            </a:r>
          </a:p>
        </p:txBody>
      </p:sp>
      <p:sp>
        <p:nvSpPr>
          <p:cNvPr id="108" name="Novinske agencije,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Novinske agencije,</a:t>
            </a:r>
          </a:p>
          <a:p>
            <a:pPr>
              <a:buChar char="•"/>
            </a:pPr>
            <a:r>
              <a:t>Sopstvena redakcija, reporteri i dopisnici iz zemlje i sveta,</a:t>
            </a:r>
          </a:p>
          <a:p>
            <a:pPr>
              <a:buChar char="•"/>
            </a:pPr>
            <a:r>
              <a:t>Internet,</a:t>
            </a:r>
          </a:p>
          <a:p>
            <a:pPr>
              <a:buChar char="•"/>
            </a:pPr>
            <a:r>
              <a:t>Drugi mediji i</a:t>
            </a:r>
          </a:p>
          <a:p>
            <a:pPr>
              <a:buChar char="•"/>
            </a:pPr>
            <a:r>
              <a:t>Direktni izvori (zvanični i nezvanični)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OSNOVNI PRINCIPI NOVINARSTV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OSNOVNI PRINCIPI NOVINARSTVA</a:t>
            </a:r>
          </a:p>
        </p:txBody>
      </p:sp>
      <p:sp>
        <p:nvSpPr>
          <p:cNvPr id="111" name="Jednostavnost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Jednostavnost</a:t>
            </a:r>
          </a:p>
          <a:p>
            <a:pPr>
              <a:buChar char="•"/>
            </a:pPr>
            <a:r>
              <a:t>Razumljivost</a:t>
            </a:r>
          </a:p>
          <a:p>
            <a:pPr>
              <a:buChar char="•"/>
            </a:pPr>
            <a:r>
              <a:t>Konkretnost</a:t>
            </a:r>
          </a:p>
          <a:p>
            <a:pPr>
              <a:buChar char="•"/>
            </a:pPr>
            <a:r>
              <a:t>Preciznost</a:t>
            </a:r>
          </a:p>
          <a:p>
            <a:pPr>
              <a:buChar char="•"/>
            </a:pPr>
            <a:r>
              <a:t>Objektivnost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OSNOVNI NOVINARSKI ŽANROVI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OSNOVNI NOVINARSKI ŽANROVI</a:t>
            </a:r>
          </a:p>
        </p:txBody>
      </p:sp>
      <p:sp>
        <p:nvSpPr>
          <p:cNvPr id="114" name="Informativno deskriptivne vrste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Informativno deskriptivne vrste</a:t>
            </a:r>
          </a:p>
          <a:p>
            <a:pPr>
              <a:buSzTx/>
              <a:buNone/>
            </a:pPr>
          </a:p>
          <a:p>
            <a:pPr>
              <a:buChar char="•"/>
            </a:pPr>
            <a:r>
              <a:t>Informativno literarne vrste</a:t>
            </a:r>
          </a:p>
          <a:p>
            <a:pPr>
              <a:buChar char="•"/>
            </a:pPr>
          </a:p>
          <a:p>
            <a:pPr>
              <a:buChar char="•"/>
            </a:pPr>
            <a:r>
              <a:t>Analitičke (komentatorske) vrste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INFORMATIVNO DESKRIPTIVNE VRST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68680">
              <a:defRPr sz="4180">
                <a:solidFill>
                  <a:srgbClr val="FF0000"/>
                </a:solidFill>
              </a:defRPr>
            </a:lvl1pPr>
          </a:lstStyle>
          <a:p>
            <a:pPr/>
            <a:r>
              <a:t>INFORMATIVNO DESKRIPTIVNE VRSTE</a:t>
            </a:r>
          </a:p>
        </p:txBody>
      </p:sp>
      <p:sp>
        <p:nvSpPr>
          <p:cNvPr id="117" name="Faktografski karakter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Faktografski karakter.</a:t>
            </a:r>
          </a:p>
          <a:p>
            <a:pPr>
              <a:buChar char="•"/>
            </a:pPr>
            <a:r>
              <a:t>Pruža se odgovor na osnovnih pet pitanja: ko? šta? gde? kada? kako?</a:t>
            </a:r>
          </a:p>
          <a:p>
            <a:pPr>
              <a:buChar char="•"/>
            </a:pPr>
            <a:r>
              <a:t>Novinar ne daje svoju ocenu ili mišljenje o događaju.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NFORMATIVNO LITERARNE VRST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INFORMATIVNO LITERARNE VRSTE</a:t>
            </a:r>
          </a:p>
        </p:txBody>
      </p:sp>
      <p:sp>
        <p:nvSpPr>
          <p:cNvPr id="120" name="Beletrizovani žanr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Beletrizovani žanr.</a:t>
            </a:r>
          </a:p>
          <a:p>
            <a:pPr>
              <a:buChar char="•"/>
            </a:pPr>
            <a:r>
              <a:t>Novinar opisuje kako lično doživljava određeni događaj.</a:t>
            </a:r>
          </a:p>
          <a:p>
            <a:pPr>
              <a:buChar char="•"/>
            </a:pPr>
            <a:r>
              <a:t>Daje mu lični pečat i iznosi svoje mišljenje.</a:t>
            </a:r>
          </a:p>
          <a:p>
            <a:pPr>
              <a:buChar char="•"/>
            </a:pPr>
            <a:r>
              <a:t>Odgovara na pet osnovnih pitanja.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NALITIČKE (KOMENTATORSKE) VRST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59536">
              <a:defRPr sz="4136">
                <a:solidFill>
                  <a:srgbClr val="FF0000"/>
                </a:solidFill>
              </a:defRPr>
            </a:lvl1pPr>
          </a:lstStyle>
          <a:p>
            <a:pPr/>
            <a:r>
              <a:t>ANALITIČKE (KOMENTATORSKE) VRSTE</a:t>
            </a:r>
          </a:p>
        </p:txBody>
      </p:sp>
      <p:sp>
        <p:nvSpPr>
          <p:cNvPr id="123" name="Smatraju se najvišim domenom novinarstva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Smatraju se najvišim domenom novinarstva.</a:t>
            </a:r>
          </a:p>
          <a:p>
            <a:pPr>
              <a:buChar char="•"/>
            </a:pPr>
            <a:r>
              <a:t>Tekstovi (emisije) koji analiziraju neki događaj, pokušavaju da objasne njegov uzrok ili posledice, kao i projekcije za dalji razvoj događaja.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MEDIJSKE KOMUNIKACIJE"/>
          <p:cNvSpPr txBox="1"/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MEDIJSKE KOMUNIKACIJE</a:t>
            </a:r>
          </a:p>
        </p:txBody>
      </p:sp>
      <p:sp>
        <p:nvSpPr>
          <p:cNvPr id="126" name="Predavači: mr Milenko Đurić,…"/>
          <p:cNvSpPr txBox="1"/>
          <p:nvPr>
            <p:ph type="body" sz="half" idx="4294967295"/>
          </p:nvPr>
        </p:nvSpPr>
        <p:spPr>
          <a:xfrm>
            <a:off x="381000" y="4648200"/>
            <a:ext cx="7391400" cy="1752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</a:p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Predavači: mr Milenko Đurić,</a:t>
            </a: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Vladimir Pavković, MSc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